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7" r:id="rId8"/>
    <p:sldId id="262" r:id="rId9"/>
    <p:sldId id="263" r:id="rId10"/>
    <p:sldId id="264" r:id="rId11"/>
    <p:sldId id="265" r:id="rId12"/>
    <p:sldId id="266"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60"/>
  </p:normalViewPr>
  <p:slideViewPr>
    <p:cSldViewPr>
      <p:cViewPr varScale="1">
        <p:scale>
          <a:sx n="67" d="100"/>
          <a:sy n="67" d="100"/>
        </p:scale>
        <p:origin x="-145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306044-E8CB-488E-86AD-09E9F2B280D3}" type="datetimeFigureOut">
              <a:rPr lang="en-US" smtClean="0"/>
              <a:t>4/5/2013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DDA17E3-F1E9-4C9F-A16B-EC2580C1A52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306044-E8CB-488E-86AD-09E9F2B280D3}" type="datetimeFigureOut">
              <a:rPr lang="en-US" smtClean="0"/>
              <a:t>4/5/2013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DA17E3-F1E9-4C9F-A16B-EC2580C1A52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306044-E8CB-488E-86AD-09E9F2B280D3}" type="datetimeFigureOut">
              <a:rPr lang="en-US" smtClean="0"/>
              <a:t>4/5/2013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DA17E3-F1E9-4C9F-A16B-EC2580C1A52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306044-E8CB-488E-86AD-09E9F2B280D3}" type="datetimeFigureOut">
              <a:rPr lang="en-US" smtClean="0"/>
              <a:t>4/5/2013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DA17E3-F1E9-4C9F-A16B-EC2580C1A52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306044-E8CB-488E-86AD-09E9F2B280D3}" type="datetimeFigureOut">
              <a:rPr lang="en-US" smtClean="0"/>
              <a:t>4/5/2013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DA17E3-F1E9-4C9F-A16B-EC2580C1A52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306044-E8CB-488E-86AD-09E9F2B280D3}" type="datetimeFigureOut">
              <a:rPr lang="en-US" smtClean="0"/>
              <a:t>4/5/2013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DA17E3-F1E9-4C9F-A16B-EC2580C1A52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306044-E8CB-488E-86AD-09E9F2B280D3}" type="datetimeFigureOut">
              <a:rPr lang="en-US" smtClean="0"/>
              <a:t>4/5/2013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DA17E3-F1E9-4C9F-A16B-EC2580C1A52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306044-E8CB-488E-86AD-09E9F2B280D3}" type="datetimeFigureOut">
              <a:rPr lang="en-US" smtClean="0"/>
              <a:t>4/5/2013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DA17E3-F1E9-4C9F-A16B-EC2580C1A52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06044-E8CB-488E-86AD-09E9F2B280D3}" type="datetimeFigureOut">
              <a:rPr lang="en-US" smtClean="0"/>
              <a:t>4/5/2013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DA17E3-F1E9-4C9F-A16B-EC2580C1A52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306044-E8CB-488E-86AD-09E9F2B280D3}" type="datetimeFigureOut">
              <a:rPr lang="en-US" smtClean="0"/>
              <a:t>4/5/2013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DA17E3-F1E9-4C9F-A16B-EC2580C1A52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306044-E8CB-488E-86AD-09E9F2B280D3}" type="datetimeFigureOut">
              <a:rPr lang="en-US" smtClean="0"/>
              <a:t>4/5/2013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4DDA17E3-F1E9-4C9F-A16B-EC2580C1A527}"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306044-E8CB-488E-86AD-09E9F2B280D3}" type="datetimeFigureOut">
              <a:rPr lang="en-US" smtClean="0"/>
              <a:t>4/5/2013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DA17E3-F1E9-4C9F-A16B-EC2580C1A527}"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loridatraveler.com/wpcontent/uploads/silverglen.jpg" TargetMode="External"/><Relationship Id="rId2" Type="http://schemas.openxmlformats.org/officeDocument/2006/relationships/hyperlink" Target="http://cserc.org/main/games/water/LabeledWatershed.png" TargetMode="External"/><Relationship Id="rId1" Type="http://schemas.openxmlformats.org/officeDocument/2006/relationships/slideLayout" Target="../slideLayouts/slideLayout2.xml"/><Relationship Id="rId4" Type="http://schemas.openxmlformats.org/officeDocument/2006/relationships/hyperlink" Target="http://kids.britannica.com/comptons/art-53235/The-Earths-water-is-constantly-recycle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leonidas75.edu.glogster.com/5-the-water-cycle" TargetMode="External"/><Relationship Id="rId2" Type="http://schemas.openxmlformats.org/officeDocument/2006/relationships/hyperlink" Target="http://cserc.org/main/games/water/index.htm" TargetMode="External"/><Relationship Id="rId1" Type="http://schemas.openxmlformats.org/officeDocument/2006/relationships/slideLayout" Target="../slideLayouts/slideLayout2.xml"/><Relationship Id="rId4" Type="http://schemas.openxmlformats.org/officeDocument/2006/relationships/hyperlink" Target="http://floridatraveler.com/silver-glen-spring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is.stclaircounty.org/streamclean.asp" TargetMode="External"/><Relationship Id="rId2" Type="http://schemas.openxmlformats.org/officeDocument/2006/relationships/hyperlink" Target="http://forums.gearboxsoftware.com/showthread.php?p=2684159" TargetMode="External"/><Relationship Id="rId1" Type="http://schemas.openxmlformats.org/officeDocument/2006/relationships/slideLayout" Target="../slideLayouts/slideLayout2.xml"/><Relationship Id="rId6" Type="http://schemas.openxmlformats.org/officeDocument/2006/relationships/hyperlink" Target="http://lynneadamsart.com/images/Tributary.jpg" TargetMode="External"/><Relationship Id="rId5" Type="http://schemas.openxmlformats.org/officeDocument/2006/relationships/hyperlink" Target="http://www.muchbetteradventures.com/news/view/388/peanut-turtle-deformed-by-our-rubbish" TargetMode="External"/><Relationship Id="rId4" Type="http://schemas.openxmlformats.org/officeDocument/2006/relationships/hyperlink" Target="http://www.funnywallphotos.com/im-sic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Curlz MT" pitchFamily="82" charset="0"/>
              </a:rPr>
              <a:t>Where's our water? </a:t>
            </a:r>
            <a:endParaRPr lang="en-US" dirty="0">
              <a:solidFill>
                <a:schemeClr val="accent6"/>
              </a:solidFill>
              <a:latin typeface="Curlz MT" pitchFamily="82" charset="0"/>
            </a:endParaRPr>
          </a:p>
        </p:txBody>
      </p:sp>
      <p:sp>
        <p:nvSpPr>
          <p:cNvPr id="3" name="Subtitle 2"/>
          <p:cNvSpPr>
            <a:spLocks noGrp="1"/>
          </p:cNvSpPr>
          <p:nvPr>
            <p:ph type="subTitle" idx="1"/>
          </p:nvPr>
        </p:nvSpPr>
        <p:spPr/>
        <p:txBody>
          <a:bodyPr/>
          <a:lstStyle/>
          <a:p>
            <a:r>
              <a:rPr lang="en-US" dirty="0" smtClean="0">
                <a:solidFill>
                  <a:schemeClr val="accent6"/>
                </a:solidFill>
                <a:latin typeface="Curlz MT" pitchFamily="82" charset="0"/>
              </a:rPr>
              <a:t>By Zach, </a:t>
            </a:r>
          </a:p>
          <a:p>
            <a:r>
              <a:rPr lang="en-US" dirty="0" smtClean="0">
                <a:solidFill>
                  <a:schemeClr val="accent6"/>
                </a:solidFill>
                <a:latin typeface="Curlz MT" pitchFamily="82" charset="0"/>
              </a:rPr>
              <a:t>Toby</a:t>
            </a:r>
            <a:r>
              <a:rPr lang="en-US" dirty="0" smtClean="0"/>
              <a:t> </a:t>
            </a:r>
            <a:endParaRPr lang="en-US" dirty="0"/>
          </a:p>
        </p:txBody>
      </p:sp>
      <p:pic>
        <p:nvPicPr>
          <p:cNvPr id="1027" name="Picture 3" descr="\\tigerterm\prock\wa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4953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524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000" dirty="0" smtClean="0">
                <a:solidFill>
                  <a:srgbClr val="186DB4"/>
                </a:solidFill>
                <a:latin typeface="Curlz MT" pitchFamily="82" charset="0"/>
              </a:rPr>
              <a:t>We can keep our watershed clean if we all work together by picking up trash that is in our watershed and throwing it away.</a:t>
            </a:r>
            <a:endParaRPr lang="en-US" sz="4000" dirty="0">
              <a:solidFill>
                <a:srgbClr val="186DB4"/>
              </a:solidFill>
              <a:latin typeface="Curlz MT"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061" y="3733800"/>
            <a:ext cx="4010990" cy="310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965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05000"/>
            <a:ext cx="8229600" cy="4953000"/>
          </a:xfrm>
        </p:spPr>
        <p:txBody>
          <a:bodyPr/>
          <a:lstStyle/>
          <a:p>
            <a:pPr marL="0" indent="0">
              <a:buNone/>
            </a:pPr>
            <a:r>
              <a:rPr lang="en-US" sz="4000" dirty="0" smtClean="0">
                <a:solidFill>
                  <a:srgbClr val="186DB4"/>
                </a:solidFill>
                <a:latin typeface="Curlz MT" pitchFamily="82" charset="0"/>
              </a:rPr>
              <a:t>We also need to clean the trash off the banks to. So that when the wind blows or when it rains will not be carried into the river and hurt the animals in the river</a:t>
            </a:r>
            <a:r>
              <a:rPr lang="en-US" dirty="0" smtClean="0">
                <a:solidFill>
                  <a:srgbClr val="186DB4"/>
                </a:solidFill>
              </a:rPr>
              <a:t>.</a:t>
            </a:r>
            <a:endParaRPr lang="en-US" dirty="0">
              <a:solidFill>
                <a:srgbClr val="186DB4"/>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805341"/>
            <a:ext cx="2895600" cy="205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925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urlz MT" pitchFamily="82" charset="0"/>
              </a:rPr>
              <a:t>CREDITS</a:t>
            </a:r>
            <a:endParaRPr lang="en-US" dirty="0">
              <a:latin typeface="Curlz MT" pitchFamily="82" charset="0"/>
            </a:endParaRPr>
          </a:p>
        </p:txBody>
      </p:sp>
      <p:sp>
        <p:nvSpPr>
          <p:cNvPr id="3" name="Content Placeholder 2"/>
          <p:cNvSpPr>
            <a:spLocks noGrp="1"/>
          </p:cNvSpPr>
          <p:nvPr>
            <p:ph idx="1"/>
          </p:nvPr>
        </p:nvSpPr>
        <p:spPr/>
        <p:txBody>
          <a:bodyPr>
            <a:normAutofit/>
          </a:bodyPr>
          <a:lstStyle/>
          <a:p>
            <a:r>
              <a:rPr lang="en-US" dirty="0">
                <a:latin typeface="Curlz MT" pitchFamily="82" charset="0"/>
                <a:hlinkClick r:id="rId2"/>
              </a:rPr>
              <a:t>http://</a:t>
            </a:r>
            <a:r>
              <a:rPr lang="en-US" dirty="0" smtClean="0">
                <a:latin typeface="Curlz MT" pitchFamily="82" charset="0"/>
                <a:hlinkClick r:id="rId2"/>
              </a:rPr>
              <a:t>www.fs.fed.us/rm/boise/research/techtrans/projects/scienceforkids/watersheds.shtml</a:t>
            </a:r>
          </a:p>
          <a:p>
            <a:r>
              <a:rPr lang="en-US" dirty="0" smtClean="0">
                <a:latin typeface="Curlz MT" pitchFamily="82" charset="0"/>
                <a:hlinkClick r:id="rId2"/>
              </a:rPr>
              <a:t>http</a:t>
            </a:r>
            <a:r>
              <a:rPr lang="en-US" dirty="0">
                <a:latin typeface="Curlz MT" pitchFamily="82" charset="0"/>
                <a:hlinkClick r:id="rId2"/>
              </a:rPr>
              <a:t>://</a:t>
            </a:r>
            <a:r>
              <a:rPr lang="en-US" dirty="0" smtClean="0">
                <a:latin typeface="Curlz MT" pitchFamily="82" charset="0"/>
                <a:hlinkClick r:id="rId2"/>
              </a:rPr>
              <a:t>cserc.org/main/games/water/LabeledWatershed.png</a:t>
            </a:r>
            <a:endParaRPr lang="en-US" dirty="0" smtClean="0">
              <a:latin typeface="Curlz MT" pitchFamily="82" charset="0"/>
            </a:endParaRPr>
          </a:p>
          <a:p>
            <a:r>
              <a:rPr lang="en-US" dirty="0" smtClean="0">
                <a:latin typeface="Curlz MT" pitchFamily="82" charset="0"/>
                <a:hlinkClick r:id="rId3"/>
              </a:rPr>
              <a:t>http</a:t>
            </a:r>
            <a:r>
              <a:rPr lang="en-US" dirty="0">
                <a:latin typeface="Curlz MT" pitchFamily="82" charset="0"/>
                <a:hlinkClick r:id="rId3"/>
              </a:rPr>
              <a:t>://</a:t>
            </a:r>
            <a:r>
              <a:rPr lang="en-US" dirty="0" smtClean="0">
                <a:latin typeface="Curlz MT" pitchFamily="82" charset="0"/>
                <a:hlinkClick r:id="rId3"/>
              </a:rPr>
              <a:t>floridatraveler.com/wpcontent/uploads/silverglen.jpg</a:t>
            </a:r>
            <a:endParaRPr lang="en-US" dirty="0" smtClean="0">
              <a:latin typeface="Curlz MT" pitchFamily="82" charset="0"/>
            </a:endParaRPr>
          </a:p>
          <a:p>
            <a:r>
              <a:rPr lang="en-US" dirty="0" smtClean="0">
                <a:latin typeface="Curlz MT" pitchFamily="82" charset="0"/>
                <a:hlinkClick r:id="rId4"/>
              </a:rPr>
              <a:t>http</a:t>
            </a:r>
            <a:r>
              <a:rPr lang="en-US" dirty="0">
                <a:latin typeface="Curlz MT" pitchFamily="82" charset="0"/>
                <a:hlinkClick r:id="rId4"/>
              </a:rPr>
              <a:t>://</a:t>
            </a:r>
            <a:r>
              <a:rPr lang="en-US" dirty="0" smtClean="0">
                <a:latin typeface="Curlz MT" pitchFamily="82" charset="0"/>
                <a:hlinkClick r:id="rId4"/>
              </a:rPr>
              <a:t>kids.britannica.com/comptons/art-53235/The-Earths-water-is-constantly-recycled</a:t>
            </a:r>
            <a:endParaRPr lang="en-US" dirty="0" smtClean="0">
              <a:latin typeface="Curlz MT" pitchFamily="82" charset="0"/>
            </a:endParaRPr>
          </a:p>
          <a:p>
            <a:endParaRPr lang="en-US" dirty="0">
              <a:latin typeface="Curlz MT" pitchFamily="82" charset="0"/>
            </a:endParaRPr>
          </a:p>
          <a:p>
            <a:endParaRPr lang="en-US" dirty="0" smtClean="0">
              <a:latin typeface="Curlz MT" pitchFamily="82" charset="0"/>
            </a:endParaRPr>
          </a:p>
          <a:p>
            <a:endParaRPr lang="en-US" dirty="0">
              <a:latin typeface="Curlz MT" pitchFamily="82" charset="0"/>
            </a:endParaRPr>
          </a:p>
          <a:p>
            <a:endParaRPr lang="en-US" dirty="0" smtClean="0">
              <a:latin typeface="Curlz MT" pitchFamily="82" charset="0"/>
            </a:endParaRPr>
          </a:p>
          <a:p>
            <a:endParaRPr lang="en-US" dirty="0" smtClean="0">
              <a:latin typeface="Curlz MT" pitchFamily="82" charset="0"/>
            </a:endParaRPr>
          </a:p>
          <a:p>
            <a:endParaRPr lang="en-US" dirty="0">
              <a:latin typeface="Curlz MT" pitchFamily="82" charset="0"/>
            </a:endParaRPr>
          </a:p>
        </p:txBody>
      </p:sp>
    </p:spTree>
    <p:extLst>
      <p:ext uri="{BB962C8B-B14F-4D97-AF65-F5344CB8AC3E}">
        <p14:creationId xmlns:p14="http://schemas.microsoft.com/office/powerpoint/2010/main" val="3981942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latin typeface="Curlz MT" pitchFamily="82" charset="0"/>
                <a:hlinkClick r:id="rId2"/>
              </a:rPr>
              <a:t>http://</a:t>
            </a:r>
            <a:r>
              <a:rPr lang="en-US" dirty="0" smtClean="0">
                <a:latin typeface="Curlz MT" pitchFamily="82" charset="0"/>
                <a:hlinkClick r:id="rId2"/>
              </a:rPr>
              <a:t>cserc.org/main/games/water/index.htm</a:t>
            </a:r>
            <a:endParaRPr lang="en-US" dirty="0" smtClean="0">
              <a:latin typeface="Curlz MT" pitchFamily="82" charset="0"/>
            </a:endParaRPr>
          </a:p>
          <a:p>
            <a:r>
              <a:rPr lang="en-US" dirty="0" smtClean="0">
                <a:latin typeface="Curlz MT" pitchFamily="82" charset="0"/>
                <a:hlinkClick r:id="rId3"/>
              </a:rPr>
              <a:t>http</a:t>
            </a:r>
            <a:r>
              <a:rPr lang="en-US" dirty="0">
                <a:latin typeface="Curlz MT" pitchFamily="82" charset="0"/>
                <a:hlinkClick r:id="rId3"/>
              </a:rPr>
              <a:t>://</a:t>
            </a:r>
            <a:r>
              <a:rPr lang="en-US" dirty="0" smtClean="0">
                <a:latin typeface="Curlz MT" pitchFamily="82" charset="0"/>
                <a:hlinkClick r:id="rId3"/>
              </a:rPr>
              <a:t>leonidas75.edu.glogster.com/5-the-water-cycle</a:t>
            </a:r>
            <a:endParaRPr lang="en-US" dirty="0" smtClean="0">
              <a:latin typeface="Curlz MT" pitchFamily="82" charset="0"/>
            </a:endParaRPr>
          </a:p>
          <a:p>
            <a:r>
              <a:rPr lang="en-US" dirty="0">
                <a:latin typeface="Curlz MT" pitchFamily="82" charset="0"/>
                <a:hlinkClick r:id="rId4"/>
              </a:rPr>
              <a:t>http://</a:t>
            </a:r>
            <a:r>
              <a:rPr lang="en-US" dirty="0" smtClean="0">
                <a:latin typeface="Curlz MT" pitchFamily="82" charset="0"/>
                <a:hlinkClick r:id="rId4"/>
              </a:rPr>
              <a:t>floridatraveler.com/silver-glen-springs/</a:t>
            </a:r>
            <a:endParaRPr lang="en-US" dirty="0">
              <a:latin typeface="Curlz MT" pitchFamily="82" charset="0"/>
            </a:endParaRPr>
          </a:p>
          <a:p>
            <a:endParaRPr lang="en-US" dirty="0">
              <a:latin typeface="Curlz MT" pitchFamily="82" charset="0"/>
            </a:endParaRPr>
          </a:p>
          <a:p>
            <a:endParaRPr lang="en-US" dirty="0" smtClean="0">
              <a:latin typeface="Curlz MT" pitchFamily="82" charset="0"/>
            </a:endParaRPr>
          </a:p>
          <a:p>
            <a:endParaRPr lang="en-US" dirty="0" smtClean="0">
              <a:latin typeface="Curlz MT" pitchFamily="82" charset="0"/>
            </a:endParaRPr>
          </a:p>
          <a:p>
            <a:endParaRPr lang="en-US" dirty="0">
              <a:latin typeface="Curlz MT" pitchFamily="82" charset="0"/>
            </a:endParaRPr>
          </a:p>
        </p:txBody>
      </p:sp>
    </p:spTree>
    <p:extLst>
      <p:ext uri="{BB962C8B-B14F-4D97-AF65-F5344CB8AC3E}">
        <p14:creationId xmlns:p14="http://schemas.microsoft.com/office/powerpoint/2010/main" val="4098579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Curlz MT" pitchFamily="82" charset="0"/>
                <a:hlinkClick r:id="rId2"/>
              </a:rPr>
              <a:t>http://</a:t>
            </a:r>
            <a:r>
              <a:rPr lang="en-US" dirty="0" smtClean="0">
                <a:latin typeface="Curlz MT" pitchFamily="82" charset="0"/>
                <a:hlinkClick r:id="rId2"/>
              </a:rPr>
              <a:t>forums.gearboxsoftware.com/showthread.php?p=2684159</a:t>
            </a:r>
            <a:endParaRPr lang="en-US" dirty="0" smtClean="0">
              <a:latin typeface="Curlz MT" pitchFamily="82" charset="0"/>
            </a:endParaRPr>
          </a:p>
          <a:p>
            <a:r>
              <a:rPr lang="en-US" dirty="0" smtClean="0">
                <a:latin typeface="Curlz MT" pitchFamily="82" charset="0"/>
                <a:hlinkClick r:id="rId3"/>
              </a:rPr>
              <a:t>http</a:t>
            </a:r>
            <a:r>
              <a:rPr lang="en-US" dirty="0">
                <a:latin typeface="Curlz MT" pitchFamily="82" charset="0"/>
                <a:hlinkClick r:id="rId3"/>
              </a:rPr>
              <a:t>://</a:t>
            </a:r>
            <a:r>
              <a:rPr lang="en-US" dirty="0" smtClean="0">
                <a:latin typeface="Curlz MT" pitchFamily="82" charset="0"/>
                <a:hlinkClick r:id="rId3"/>
              </a:rPr>
              <a:t>www.cis.stclaircounty.org/streamclean.asp</a:t>
            </a:r>
            <a:endParaRPr lang="en-US" dirty="0">
              <a:latin typeface="Curlz MT" pitchFamily="82" charset="0"/>
            </a:endParaRPr>
          </a:p>
          <a:p>
            <a:r>
              <a:rPr lang="en-US" dirty="0">
                <a:latin typeface="Curlz MT" pitchFamily="82" charset="0"/>
                <a:hlinkClick r:id="rId4"/>
              </a:rPr>
              <a:t>http://www.funnywallphotos.com/im-sick</a:t>
            </a:r>
            <a:r>
              <a:rPr lang="en-US" dirty="0" smtClean="0">
                <a:latin typeface="Curlz MT" pitchFamily="82" charset="0"/>
                <a:hlinkClick r:id="rId4"/>
              </a:rPr>
              <a:t>/</a:t>
            </a:r>
            <a:endParaRPr lang="en-US" dirty="0">
              <a:latin typeface="Curlz MT" pitchFamily="82" charset="0"/>
            </a:endParaRPr>
          </a:p>
          <a:p>
            <a:r>
              <a:rPr lang="en-US" dirty="0">
                <a:latin typeface="Curlz MT" pitchFamily="82" charset="0"/>
                <a:hlinkClick r:id="rId5"/>
              </a:rPr>
              <a:t>http://</a:t>
            </a:r>
            <a:r>
              <a:rPr lang="en-US" dirty="0" smtClean="0">
                <a:latin typeface="Curlz MT" pitchFamily="82" charset="0"/>
                <a:hlinkClick r:id="rId5"/>
              </a:rPr>
              <a:t>www.muchbetteradventures.com/news/view/388/peanut-turtle-deformed-by-our-rubbish</a:t>
            </a:r>
            <a:endParaRPr lang="en-US" dirty="0" smtClean="0">
              <a:latin typeface="Curlz MT" pitchFamily="82" charset="0"/>
            </a:endParaRPr>
          </a:p>
          <a:p>
            <a:r>
              <a:rPr lang="en-US" dirty="0">
                <a:hlinkClick r:id="rId6"/>
              </a:rPr>
              <a:t>http://</a:t>
            </a:r>
            <a:r>
              <a:rPr lang="en-US" dirty="0" smtClean="0">
                <a:hlinkClick r:id="rId6"/>
              </a:rPr>
              <a:t>lynneadamsart.com/images/Tributary.jpg</a:t>
            </a:r>
            <a:endParaRPr lang="en-US" dirty="0" smtClean="0"/>
          </a:p>
          <a:p>
            <a:endParaRPr lang="en-US" dirty="0"/>
          </a:p>
          <a:p>
            <a:endParaRPr lang="en-US" dirty="0" smtClean="0"/>
          </a:p>
          <a:p>
            <a:endParaRPr lang="en-US" dirty="0" smtClean="0"/>
          </a:p>
          <a:p>
            <a:endParaRPr lang="en-US" dirty="0" smtClean="0"/>
          </a:p>
        </p:txBody>
      </p:sp>
      <p:sp>
        <p:nvSpPr>
          <p:cNvPr id="4" name="Rectangle 3"/>
          <p:cNvSpPr/>
          <p:nvPr/>
        </p:nvSpPr>
        <p:spPr>
          <a:xfrm>
            <a:off x="609600" y="5057506"/>
            <a:ext cx="838200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3275596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urlz MT" pitchFamily="82" charset="0"/>
              </a:rPr>
              <a:t>What is a watershed?</a:t>
            </a:r>
            <a:endParaRPr lang="en-US" dirty="0">
              <a:latin typeface="Curlz MT" pitchFamily="82" charset="0"/>
            </a:endParaRPr>
          </a:p>
        </p:txBody>
      </p:sp>
      <p:sp>
        <p:nvSpPr>
          <p:cNvPr id="3" name="Content Placeholder 2"/>
          <p:cNvSpPr>
            <a:spLocks noGrp="1"/>
          </p:cNvSpPr>
          <p:nvPr>
            <p:ph idx="1"/>
          </p:nvPr>
        </p:nvSpPr>
        <p:spPr/>
        <p:txBody>
          <a:bodyPr/>
          <a:lstStyle/>
          <a:p>
            <a:pPr marL="0" indent="0">
              <a:buNone/>
            </a:pPr>
            <a:r>
              <a:rPr lang="en-US" dirty="0" smtClean="0">
                <a:latin typeface="Curlz MT" pitchFamily="82" charset="0"/>
              </a:rPr>
              <a:t>	</a:t>
            </a:r>
            <a:r>
              <a:rPr lang="en-US" sz="4000" dirty="0" smtClean="0">
                <a:solidFill>
                  <a:srgbClr val="186DB4"/>
                </a:solidFill>
                <a:latin typeface="Curlz MT" pitchFamily="82" charset="0"/>
              </a:rPr>
              <a:t>A watershed is the land that water moves across or under while flowing to a stream, spring, pond, lake or a river. </a:t>
            </a:r>
            <a:endParaRPr lang="en-US" sz="4000" dirty="0">
              <a:solidFill>
                <a:srgbClr val="186DB4"/>
              </a:solidFill>
              <a:latin typeface="Curlz MT" pitchFamily="8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84147"/>
            <a:ext cx="3810000" cy="298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921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186DB4"/>
                </a:solidFill>
                <a:latin typeface="Curlz MT" pitchFamily="82" charset="0"/>
              </a:rPr>
              <a:t>	</a:t>
            </a:r>
            <a:r>
              <a:rPr lang="en-US" sz="4400" dirty="0" smtClean="0">
                <a:solidFill>
                  <a:srgbClr val="186DB4"/>
                </a:solidFill>
                <a:latin typeface="Curlz MT" pitchFamily="82" charset="0"/>
              </a:rPr>
              <a:t>A watershed is very in size from the largest river basins to just acres or less in size.  </a:t>
            </a:r>
            <a:endParaRPr lang="en-US" sz="4400" dirty="0">
              <a:solidFill>
                <a:srgbClr val="186DB4"/>
              </a:solidFill>
              <a:latin typeface="Curlz MT"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886" y="3886201"/>
            <a:ext cx="4448114"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927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400" dirty="0"/>
          </a:p>
        </p:txBody>
      </p:sp>
      <p:sp>
        <p:nvSpPr>
          <p:cNvPr id="3" name="Content Placeholder 2"/>
          <p:cNvSpPr>
            <a:spLocks noGrp="1"/>
          </p:cNvSpPr>
          <p:nvPr>
            <p:ph idx="1"/>
          </p:nvPr>
        </p:nvSpPr>
        <p:spPr>
          <a:xfrm>
            <a:off x="609600" y="1981200"/>
            <a:ext cx="8229600" cy="4389120"/>
          </a:xfrm>
        </p:spPr>
        <p:txBody>
          <a:bodyPr>
            <a:normAutofit/>
          </a:bodyPr>
          <a:lstStyle/>
          <a:p>
            <a:pPr marL="0" indent="0">
              <a:buNone/>
            </a:pPr>
            <a:r>
              <a:rPr lang="en-US" sz="4400" dirty="0" smtClean="0">
                <a:solidFill>
                  <a:srgbClr val="186DB4"/>
                </a:solidFill>
                <a:latin typeface="Curlz MT" pitchFamily="82" charset="0"/>
              </a:rPr>
              <a:t>We all live in a water shed. Some people live in different watersheds than others </a:t>
            </a:r>
            <a:endParaRPr lang="en-US" sz="4400" dirty="0">
              <a:solidFill>
                <a:srgbClr val="186DB4"/>
              </a:solidFill>
              <a:latin typeface="Curlz MT"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3980428"/>
            <a:ext cx="4638675" cy="2910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4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000" dirty="0" smtClean="0">
                <a:solidFill>
                  <a:srgbClr val="186DB4"/>
                </a:solidFill>
                <a:latin typeface="Curlz MT" pitchFamily="82" charset="0"/>
              </a:rPr>
              <a:t>Some people live in the Bryant Creek Watershed, Beaver </a:t>
            </a:r>
            <a:r>
              <a:rPr lang="en-US" sz="4000" dirty="0" smtClean="0">
                <a:solidFill>
                  <a:srgbClr val="186DB4"/>
                </a:solidFill>
                <a:latin typeface="Curlz MT" pitchFamily="82" charset="0"/>
              </a:rPr>
              <a:t>Creek watershed , </a:t>
            </a:r>
            <a:r>
              <a:rPr lang="en-US" sz="4000" dirty="0" smtClean="0">
                <a:solidFill>
                  <a:srgbClr val="186DB4"/>
                </a:solidFill>
                <a:latin typeface="Curlz MT" pitchFamily="82" charset="0"/>
              </a:rPr>
              <a:t>and Fox </a:t>
            </a:r>
            <a:r>
              <a:rPr lang="en-US" sz="4000" dirty="0" smtClean="0">
                <a:solidFill>
                  <a:srgbClr val="186DB4"/>
                </a:solidFill>
                <a:latin typeface="Curlz MT" pitchFamily="82" charset="0"/>
              </a:rPr>
              <a:t>Creek </a:t>
            </a:r>
            <a:r>
              <a:rPr lang="en-US" sz="4000" smtClean="0">
                <a:solidFill>
                  <a:srgbClr val="186DB4"/>
                </a:solidFill>
                <a:latin typeface="Curlz MT" pitchFamily="82" charset="0"/>
              </a:rPr>
              <a:t>wateshed. </a:t>
            </a:r>
            <a:r>
              <a:rPr lang="en-US" sz="4000" dirty="0" smtClean="0">
                <a:solidFill>
                  <a:srgbClr val="186DB4"/>
                </a:solidFill>
                <a:latin typeface="Curlz MT" pitchFamily="82" charset="0"/>
              </a:rPr>
              <a:t>Other people might live in a different watershed.</a:t>
            </a:r>
            <a:endParaRPr lang="en-US" sz="4000" dirty="0">
              <a:solidFill>
                <a:srgbClr val="186DB4"/>
              </a:solidFill>
              <a:latin typeface="Curlz MT"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903" y="4572001"/>
            <a:ext cx="368709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592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solidFill>
                  <a:srgbClr val="186DB4"/>
                </a:solidFill>
                <a:latin typeface="Curlz MT" pitchFamily="82" charset="0"/>
              </a:rPr>
              <a:t>There are watersheds all around the world. There are 45 watersheds in Missouri, but there are 4 main ones. </a:t>
            </a:r>
            <a:endParaRPr lang="en-US" sz="4000" dirty="0">
              <a:solidFill>
                <a:srgbClr val="186DB4"/>
              </a:solidFill>
              <a:latin typeface="Curlz MT" pitchFamily="82"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714750"/>
            <a:ext cx="25050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723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000" dirty="0" smtClean="0">
                <a:solidFill>
                  <a:srgbClr val="186DB4"/>
                </a:solidFill>
                <a:latin typeface="Curlz MT" pitchFamily="82" charset="0"/>
              </a:rPr>
              <a:t>A tributary is a stream </a:t>
            </a:r>
            <a:r>
              <a:rPr lang="en-US" sz="4000" dirty="0">
                <a:solidFill>
                  <a:srgbClr val="186DB4"/>
                </a:solidFill>
                <a:latin typeface="Curlz MT" pitchFamily="82" charset="0"/>
              </a:rPr>
              <a:t>that flows to a larger stream or other body of water</a:t>
            </a:r>
            <a:r>
              <a:rPr lang="en-US" sz="4000" dirty="0" smtClean="0">
                <a:solidFill>
                  <a:srgbClr val="186DB4"/>
                </a:solidFill>
                <a:latin typeface="Curlz MT" pitchFamily="82" charset="0"/>
              </a:rPr>
              <a:t>. </a:t>
            </a:r>
            <a:endParaRPr lang="en-US" sz="4000" dirty="0">
              <a:solidFill>
                <a:srgbClr val="186DB4"/>
              </a:solidFill>
              <a:latin typeface="Curlz MT" pitchFamily="82"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041" y="3581401"/>
            <a:ext cx="4222196"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lynneadamsart.com/images/Tribut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41" y="3557338"/>
            <a:ext cx="4800600" cy="314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3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urlz MT" pitchFamily="82" charset="0"/>
              </a:rPr>
              <a:t>Keeping Our Water Clean</a:t>
            </a:r>
            <a:endParaRPr lang="en-US" dirty="0">
              <a:latin typeface="Curlz MT" pitchFamily="82" charset="0"/>
            </a:endParaRPr>
          </a:p>
        </p:txBody>
      </p:sp>
      <p:sp>
        <p:nvSpPr>
          <p:cNvPr id="3" name="Content Placeholder 2"/>
          <p:cNvSpPr>
            <a:spLocks noGrp="1"/>
          </p:cNvSpPr>
          <p:nvPr>
            <p:ph idx="1"/>
          </p:nvPr>
        </p:nvSpPr>
        <p:spPr/>
        <p:txBody>
          <a:bodyPr>
            <a:normAutofit/>
          </a:bodyPr>
          <a:lstStyle/>
          <a:p>
            <a:pPr marL="0" indent="0">
              <a:buNone/>
            </a:pPr>
            <a:r>
              <a:rPr lang="en-US" sz="4000" dirty="0" smtClean="0">
                <a:solidFill>
                  <a:srgbClr val="186DB4"/>
                </a:solidFill>
                <a:latin typeface="Curlz MT" pitchFamily="82" charset="0"/>
              </a:rPr>
              <a:t>We need to keep our water in our watershed clean, because it can harm our bodies, an even our animals, if we</a:t>
            </a:r>
          </a:p>
          <a:p>
            <a:pPr marL="0" indent="0">
              <a:buNone/>
            </a:pPr>
            <a:r>
              <a:rPr lang="en-US" sz="4000" dirty="0">
                <a:solidFill>
                  <a:srgbClr val="186DB4"/>
                </a:solidFill>
                <a:latin typeface="Curlz MT" pitchFamily="82" charset="0"/>
              </a:rPr>
              <a:t>d</a:t>
            </a:r>
            <a:r>
              <a:rPr lang="en-US" sz="4000" dirty="0" smtClean="0">
                <a:solidFill>
                  <a:srgbClr val="186DB4"/>
                </a:solidFill>
                <a:latin typeface="Curlz MT" pitchFamily="82" charset="0"/>
              </a:rPr>
              <a:t>rink it</a:t>
            </a:r>
            <a:r>
              <a:rPr lang="en-US" sz="4000" dirty="0" smtClean="0">
                <a:solidFill>
                  <a:srgbClr val="186DB4"/>
                </a:solidFill>
              </a:rPr>
              <a:t>.</a:t>
            </a:r>
          </a:p>
        </p:txBody>
      </p:sp>
      <p:pic>
        <p:nvPicPr>
          <p:cNvPr id="1028" name="Picture 4" descr="\\tigerterm\prock\thCAGW6EH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3962400"/>
            <a:ext cx="3886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237" y="4648200"/>
            <a:ext cx="2918564"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235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marL="0" indent="0">
              <a:buNone/>
            </a:pPr>
            <a:r>
              <a:rPr lang="en-US" sz="4000" dirty="0" smtClean="0">
                <a:solidFill>
                  <a:srgbClr val="186DB4"/>
                </a:solidFill>
                <a:latin typeface="Curlz MT" pitchFamily="82" charset="0"/>
              </a:rPr>
              <a:t>So we need to keep the pollution out of our creeks and streams to keep them clean. We can keep them clean by picking up trash out of the river.</a:t>
            </a:r>
            <a:endParaRPr lang="en-US" sz="4000" dirty="0">
              <a:solidFill>
                <a:srgbClr val="186DB4"/>
              </a:solidFill>
              <a:latin typeface="Curlz MT" pitchFamily="8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1" y="4356355"/>
            <a:ext cx="3733800" cy="250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3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244</TotalTime>
  <Words>260</Words>
  <Application>Microsoft Office PowerPoint</Application>
  <PresentationFormat>On-screen Show (4:3)</PresentationFormat>
  <Paragraphs>37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Where's our water? </vt:lpstr>
      <vt:lpstr>What is a watershed?</vt:lpstr>
      <vt:lpstr>PowerPoint Presentation</vt:lpstr>
      <vt:lpstr>PowerPoint Presentation</vt:lpstr>
      <vt:lpstr>PowerPoint Presentation</vt:lpstr>
      <vt:lpstr>PowerPoint Presentation</vt:lpstr>
      <vt:lpstr>PowerPoint Presentation</vt:lpstr>
      <vt:lpstr>Keeping Our Water Clean</vt:lpstr>
      <vt:lpstr>PowerPoint Presentation</vt:lpstr>
      <vt:lpstr>PowerPoint Presentation</vt:lpstr>
      <vt:lpstr>PowerPoint Presentation</vt:lpstr>
      <vt:lpstr>CREDITS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Bryant Creek Watershed</dc:title>
  <dc:creator>TOBY MARCEAUX</dc:creator>
  <cp:lastModifiedBy>TOBY MARCEAUX</cp:lastModifiedBy>
  <cp:revision>39</cp:revision>
  <dcterms:created xsi:type="dcterms:W3CDTF">2013-04-02T14:26:28Z</dcterms:created>
  <dcterms:modified xsi:type="dcterms:W3CDTF">2013-04-05T14:12:54Z</dcterms:modified>
</cp:coreProperties>
</file>